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79" r:id="rId5"/>
    <p:sldId id="280" r:id="rId6"/>
    <p:sldId id="278" r:id="rId7"/>
    <p:sldId id="277" r:id="rId8"/>
    <p:sldId id="268" r:id="rId9"/>
    <p:sldId id="270" r:id="rId10"/>
    <p:sldId id="308" r:id="rId11"/>
    <p:sldId id="275" r:id="rId12"/>
    <p:sldId id="306" r:id="rId13"/>
    <p:sldId id="276" r:id="rId14"/>
    <p:sldId id="281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5" r:id="rId24"/>
    <p:sldId id="292" r:id="rId25"/>
    <p:sldId id="282" r:id="rId26"/>
    <p:sldId id="283" r:id="rId27"/>
    <p:sldId id="293" r:id="rId28"/>
    <p:sldId id="294" r:id="rId29"/>
    <p:sldId id="297" r:id="rId30"/>
    <p:sldId id="305" r:id="rId31"/>
    <p:sldId id="298" r:id="rId32"/>
    <p:sldId id="299" r:id="rId33"/>
    <p:sldId id="300" r:id="rId34"/>
    <p:sldId id="301" r:id="rId35"/>
    <p:sldId id="303" r:id="rId36"/>
    <p:sldId id="30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93" autoAdjust="0"/>
  </p:normalViewPr>
  <p:slideViewPr>
    <p:cSldViewPr>
      <p:cViewPr varScale="1">
        <p:scale>
          <a:sx n="73" d="100"/>
          <a:sy n="73" d="100"/>
        </p:scale>
        <p:origin x="-11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png"/><Relationship Id="rId4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9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36666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Example3:</a:t>
            </a:r>
          </a:p>
          <a:p>
            <a:r>
              <a:rPr lang="en-US" sz="2000" dirty="0"/>
              <a:t>Suppose we wish to find out the size of </a:t>
            </a:r>
            <a:endParaRPr lang="en-US" sz="2000" dirty="0" smtClean="0"/>
          </a:p>
          <a:p>
            <a:r>
              <a:rPr lang="en-US" sz="2000" dirty="0" smtClean="0"/>
              <a:t>t </a:t>
            </a:r>
            <a:r>
              <a:rPr lang="en-US" sz="2000" dirty="0"/>
              <a:t>shirt of a person based on </a:t>
            </a:r>
            <a:r>
              <a:rPr lang="en-US" sz="2000" dirty="0" smtClean="0"/>
              <a:t>his  height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and weight, based on the following data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20397"/>
              </p:ext>
            </p:extLst>
          </p:nvPr>
        </p:nvGraphicFramePr>
        <p:xfrm>
          <a:off x="5029200" y="304800"/>
          <a:ext cx="3226936" cy="5398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0611"/>
                <a:gridCol w="770611"/>
                <a:gridCol w="915103"/>
                <a:gridCol w="770611"/>
              </a:tblGrid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Height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Weight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T-Shirt Size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Distance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158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4.242641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158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59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3.605551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158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63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3.605551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59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2.236068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60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1.414214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163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60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2.236068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119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163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64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3.162278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163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64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3.605551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119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165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165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4.123106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165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5.656854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8.062258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7.071068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66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8.602325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63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9.219544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64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9.486833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11.40175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119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119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161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?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40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554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weighted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Recall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LWR is a generalization of the </a:t>
            </a:r>
            <a:r>
              <a:rPr lang="en-US" dirty="0" err="1" smtClean="0"/>
              <a:t>knn</a:t>
            </a:r>
            <a:r>
              <a:rPr lang="en-US" dirty="0" smtClean="0"/>
              <a:t> method.</a:t>
            </a:r>
          </a:p>
          <a:p>
            <a:r>
              <a:rPr lang="en-US" dirty="0" smtClean="0"/>
              <a:t>We chose a Local set, form of regression like linear quadratic </a:t>
            </a:r>
            <a:r>
              <a:rPr lang="en-US" dirty="0" err="1" smtClean="0"/>
              <a:t>etc</a:t>
            </a:r>
            <a:r>
              <a:rPr lang="en-US" dirty="0" smtClean="0"/>
              <a:t> and then regress using the local set of the query instance.</a:t>
            </a:r>
          </a:p>
          <a:p>
            <a:r>
              <a:rPr lang="en-US" dirty="0"/>
              <a:t>The phrase "</a:t>
            </a:r>
            <a:r>
              <a:rPr lang="en-US" dirty="0" smtClean="0"/>
              <a:t>locally  weighted </a:t>
            </a:r>
            <a:r>
              <a:rPr lang="en-US" dirty="0"/>
              <a:t>regression" is </a:t>
            </a:r>
            <a:r>
              <a:rPr lang="en-US" dirty="0" smtClean="0"/>
              <a:t>called</a:t>
            </a:r>
          </a:p>
          <a:p>
            <a:pPr lvl="1"/>
            <a:r>
              <a:rPr lang="en-US" dirty="0" smtClean="0"/>
              <a:t> </a:t>
            </a:r>
            <a:r>
              <a:rPr lang="en-US" b="1" i="1" dirty="0"/>
              <a:t>local </a:t>
            </a:r>
            <a:r>
              <a:rPr lang="en-US" dirty="0"/>
              <a:t>because the function is approximated based </a:t>
            </a:r>
            <a:r>
              <a:rPr lang="en-US" i="1" dirty="0" smtClean="0"/>
              <a:t>a </a:t>
            </a:r>
            <a:r>
              <a:rPr lang="en-US" dirty="0" smtClean="0"/>
              <a:t>only </a:t>
            </a:r>
            <a:r>
              <a:rPr lang="en-US" dirty="0"/>
              <a:t>on data near the query point, </a:t>
            </a:r>
            <a:endParaRPr lang="en-US" dirty="0" smtClean="0"/>
          </a:p>
          <a:p>
            <a:pPr lvl="1"/>
            <a:r>
              <a:rPr lang="en-US" b="1" i="1" dirty="0" smtClean="0"/>
              <a:t>weighted </a:t>
            </a:r>
            <a:r>
              <a:rPr lang="en-US" dirty="0"/>
              <a:t>because the contribution of </a:t>
            </a:r>
            <a:r>
              <a:rPr lang="en-US" dirty="0" smtClean="0"/>
              <a:t>each training </a:t>
            </a:r>
            <a:r>
              <a:rPr lang="en-US" dirty="0"/>
              <a:t>example is weighted by its distance from the query point, </a:t>
            </a:r>
            <a:r>
              <a:rPr lang="en-US" dirty="0" smtClean="0"/>
              <a:t>and </a:t>
            </a:r>
          </a:p>
          <a:p>
            <a:pPr lvl="1"/>
            <a:r>
              <a:rPr lang="en-US" b="1" i="1" dirty="0" smtClean="0"/>
              <a:t>regression </a:t>
            </a:r>
            <a:r>
              <a:rPr lang="en-US" dirty="0" smtClean="0"/>
              <a:t>because </a:t>
            </a:r>
            <a:r>
              <a:rPr lang="en-US" dirty="0"/>
              <a:t>this is the term used widely in the statistical learning community for </a:t>
            </a:r>
            <a:r>
              <a:rPr lang="en-US" dirty="0" smtClean="0"/>
              <a:t>the problem </a:t>
            </a:r>
            <a:r>
              <a:rPr lang="en-US" dirty="0"/>
              <a:t>of approximating real-valued functions.</a:t>
            </a:r>
          </a:p>
        </p:txBody>
      </p:sp>
    </p:spTree>
    <p:extLst>
      <p:ext uri="{BB962C8B-B14F-4D97-AF65-F5344CB8AC3E}">
        <p14:creationId xmlns:p14="http://schemas.microsoft.com/office/powerpoint/2010/main" val="15821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weighted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Actually, locally </a:t>
            </a:r>
            <a:r>
              <a:rPr lang="en-US" dirty="0"/>
              <a:t>weighted regression in which the target </a:t>
            </a:r>
            <a:r>
              <a:rPr lang="en-US" dirty="0" smtClean="0"/>
              <a:t>function  f </a:t>
            </a:r>
            <a:r>
              <a:rPr lang="en-US" dirty="0"/>
              <a:t>is approximated near </a:t>
            </a:r>
            <a:r>
              <a:rPr lang="en-US" b="1" i="1" dirty="0"/>
              <a:t>x, </a:t>
            </a:r>
            <a:r>
              <a:rPr lang="en-US" b="1" i="1" dirty="0" smtClean="0"/>
              <a:t> </a:t>
            </a:r>
            <a:r>
              <a:rPr lang="en-US" i="1" dirty="0" smtClean="0"/>
              <a:t>is</a:t>
            </a:r>
            <a:r>
              <a:rPr lang="en-US" b="1" i="1" dirty="0" smtClean="0"/>
              <a:t> </a:t>
            </a:r>
            <a:r>
              <a:rPr lang="en-US" dirty="0" smtClean="0"/>
              <a:t>using </a:t>
            </a:r>
            <a:r>
              <a:rPr lang="en-US" dirty="0"/>
              <a:t>a linear function of the </a:t>
            </a:r>
            <a:r>
              <a:rPr lang="en-US" dirty="0" smtClean="0"/>
              <a:t>form</a:t>
            </a:r>
          </a:p>
          <a:p>
            <a:endParaRPr lang="en-US" dirty="0"/>
          </a:p>
          <a:p>
            <a:r>
              <a:rPr lang="en-US" dirty="0"/>
              <a:t>As before, </a:t>
            </a:r>
            <a:r>
              <a:rPr lang="en-US" b="1" i="1" dirty="0" err="1"/>
              <a:t>ai</a:t>
            </a:r>
            <a:r>
              <a:rPr lang="en-US" b="1" i="1" dirty="0"/>
              <a:t>(x) </a:t>
            </a:r>
            <a:r>
              <a:rPr lang="en-US" dirty="0"/>
              <a:t>denotes the value of the </a:t>
            </a:r>
            <a:r>
              <a:rPr lang="en-US" dirty="0" err="1"/>
              <a:t>ith</a:t>
            </a:r>
            <a:r>
              <a:rPr lang="en-US" dirty="0"/>
              <a:t> attribute of the instance </a:t>
            </a:r>
            <a:r>
              <a:rPr lang="en-US" b="1" i="1" dirty="0" smtClean="0"/>
              <a:t>x </a:t>
            </a:r>
            <a:r>
              <a:rPr lang="en-US" i="1" dirty="0" smtClean="0"/>
              <a:t>and </a:t>
            </a:r>
            <a:r>
              <a:rPr lang="en-US" dirty="0"/>
              <a:t>the coefficients </a:t>
            </a:r>
            <a:r>
              <a:rPr lang="en-US" b="1" i="1" dirty="0" err="1"/>
              <a:t>wo</a:t>
            </a:r>
            <a:r>
              <a:rPr lang="en-US" b="1" i="1" dirty="0"/>
              <a:t> </a:t>
            </a:r>
            <a:r>
              <a:rPr lang="en-US" dirty="0"/>
              <a:t>. . . </a:t>
            </a:r>
            <a:r>
              <a:rPr lang="en-US" b="1" i="1" dirty="0"/>
              <a:t>w, </a:t>
            </a:r>
            <a:r>
              <a:rPr lang="en-US" b="1" i="1" dirty="0" smtClean="0"/>
              <a:t> </a:t>
            </a:r>
            <a:r>
              <a:rPr lang="en-US" dirty="0" smtClean="0"/>
              <a:t>are</a:t>
            </a:r>
            <a:r>
              <a:rPr lang="en-US" b="1" dirty="0" smtClean="0"/>
              <a:t> </a:t>
            </a:r>
            <a:r>
              <a:rPr lang="en-US" dirty="0" smtClean="0"/>
              <a:t>found using the local set selected  which  minimizes  </a:t>
            </a:r>
            <a:r>
              <a:rPr lang="en-US" dirty="0"/>
              <a:t>the error in fitting such linear </a:t>
            </a:r>
            <a:r>
              <a:rPr lang="en-US" dirty="0" smtClean="0"/>
              <a:t>functions</a:t>
            </a:r>
            <a:r>
              <a:rPr lang="en-US" b="1" i="1" dirty="0" smtClean="0"/>
              <a:t>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8" t="50000" r="39703" b="43841"/>
          <a:stretch/>
        </p:blipFill>
        <p:spPr bwMode="auto">
          <a:xfrm>
            <a:off x="2743200" y="2438400"/>
            <a:ext cx="506505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4" t="60446" r="35153" b="31251"/>
          <a:stretch/>
        </p:blipFill>
        <p:spPr bwMode="auto">
          <a:xfrm>
            <a:off x="1676400" y="4953000"/>
            <a:ext cx="660469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7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Recall from linear regression, for a given data set (</a:t>
            </a:r>
            <a:r>
              <a:rPr lang="en-US" dirty="0" err="1" smtClean="0"/>
              <a:t>xi,yi</a:t>
            </a:r>
            <a:r>
              <a:rPr lang="en-US" dirty="0" smtClean="0"/>
              <a:t>), we try to find a function(hypothesis) y such that y=</a:t>
            </a:r>
            <a:r>
              <a:rPr lang="en-US" dirty="0" err="1" smtClean="0"/>
              <a:t>mx+c</a:t>
            </a:r>
            <a:r>
              <a:rPr lang="en-US" dirty="0" smtClean="0"/>
              <a:t> where m  and c are the “parameters” we  estimate.</a:t>
            </a:r>
          </a:p>
          <a:p>
            <a:r>
              <a:rPr lang="en-US" dirty="0" smtClean="0"/>
              <a:t>In general we write this as</a:t>
            </a:r>
          </a:p>
          <a:p>
            <a:r>
              <a:rPr lang="en-US" dirty="0" smtClean="0"/>
              <a:t>Our objective is, given </a:t>
            </a:r>
            <a:r>
              <a:rPr lang="en-US" dirty="0"/>
              <a:t>a training set, how do we pick, or learn, the </a:t>
            </a:r>
            <a:r>
              <a:rPr lang="en-US" dirty="0" smtClean="0"/>
              <a:t>parameters θ?</a:t>
            </a:r>
          </a:p>
          <a:p>
            <a:r>
              <a:rPr lang="en-US" dirty="0" smtClean="0"/>
              <a:t>To make </a:t>
            </a:r>
            <a:r>
              <a:rPr lang="en-US" dirty="0"/>
              <a:t>h(x) close </a:t>
            </a:r>
            <a:r>
              <a:rPr lang="en-US" dirty="0" smtClean="0"/>
              <a:t>to y, we define the cost function and minimize it , based on theta.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073818"/>
              </p:ext>
            </p:extLst>
          </p:nvPr>
        </p:nvGraphicFramePr>
        <p:xfrm>
          <a:off x="4514850" y="2743200"/>
          <a:ext cx="153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3" imgW="838080" imgH="228600" progId="Equation.3">
                  <p:embed/>
                </p:oleObj>
              </mc:Choice>
              <mc:Fallback>
                <p:oleObj name="Equation" r:id="rId3" imgW="8380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2743200"/>
                        <a:ext cx="1536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2" t="50000" r="43253" b="40672"/>
          <a:stretch/>
        </p:blipFill>
        <p:spPr bwMode="auto">
          <a:xfrm>
            <a:off x="2514600" y="5029200"/>
            <a:ext cx="403250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0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minimizing of the cost function is using methods like gradient descent.</a:t>
            </a:r>
          </a:p>
          <a:p>
            <a:endParaRPr lang="en-US" dirty="0"/>
          </a:p>
          <a:p>
            <a:r>
              <a:rPr lang="en-US" dirty="0" smtClean="0"/>
              <a:t>If we assume, we have a single data point,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664907"/>
              </p:ext>
            </p:extLst>
          </p:nvPr>
        </p:nvGraphicFramePr>
        <p:xfrm>
          <a:off x="7315200" y="685800"/>
          <a:ext cx="153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3" imgW="838080" imgH="228600" progId="Equation.3">
                  <p:embed/>
                </p:oleObj>
              </mc:Choice>
              <mc:Fallback>
                <p:oleObj name="Equation" r:id="rId3" imgW="8380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5200" y="685800"/>
                        <a:ext cx="1536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2" t="50000" r="43253" b="40672"/>
          <a:stretch/>
        </p:blipFill>
        <p:spPr bwMode="auto">
          <a:xfrm>
            <a:off x="866300" y="3387473"/>
            <a:ext cx="3194305" cy="84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3" t="33582" r="46147" b="56483"/>
          <a:stretch/>
        </p:blipFill>
        <p:spPr bwMode="auto">
          <a:xfrm>
            <a:off x="1219200" y="4343400"/>
            <a:ext cx="2291715" cy="88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5" t="65127" r="37170" b="6251"/>
          <a:stretch/>
        </p:blipFill>
        <p:spPr bwMode="auto">
          <a:xfrm>
            <a:off x="4419600" y="4211227"/>
            <a:ext cx="4572000" cy="23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11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a general training set of n points, the updating is as per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411737"/>
              </p:ext>
            </p:extLst>
          </p:nvPr>
        </p:nvGraphicFramePr>
        <p:xfrm>
          <a:off x="7315200" y="266700"/>
          <a:ext cx="153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3" imgW="838080" imgH="228600" progId="Equation.3">
                  <p:embed/>
                </p:oleObj>
              </mc:Choice>
              <mc:Fallback>
                <p:oleObj name="Equation" r:id="rId3" imgW="8380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5200" y="266700"/>
                        <a:ext cx="1536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2" t="50000" r="43253" b="40672"/>
          <a:stretch/>
        </p:blipFill>
        <p:spPr bwMode="auto">
          <a:xfrm>
            <a:off x="6858000" y="685800"/>
            <a:ext cx="2155605" cy="57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3433" r="36854" b="20149"/>
          <a:stretch/>
        </p:blipFill>
        <p:spPr bwMode="auto">
          <a:xfrm>
            <a:off x="988949" y="2514600"/>
            <a:ext cx="7088251" cy="1742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a data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ellipses shown </a:t>
            </a:r>
            <a:r>
              <a:rPr lang="en-US" dirty="0" smtClean="0"/>
              <a:t> </a:t>
            </a:r>
            <a:r>
              <a:rPr lang="en-US" dirty="0"/>
              <a:t>are the contours of a quadratic </a:t>
            </a:r>
            <a:r>
              <a:rPr lang="en-US" dirty="0" smtClean="0"/>
              <a:t>function with </a:t>
            </a:r>
            <a:r>
              <a:rPr lang="en-US" dirty="0"/>
              <a:t>the trajectory taken by gradient descent, which was initialized at(48,30).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6" t="23321" r="38952" b="38339"/>
          <a:stretch/>
        </p:blipFill>
        <p:spPr bwMode="auto">
          <a:xfrm>
            <a:off x="1981200" y="2667000"/>
            <a:ext cx="5181600" cy="397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9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 example of predicting house prices based on area and number of bedrooms,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we obtainθ0= 71.27,θ1= 0.1345. If we </a:t>
            </a:r>
            <a:r>
              <a:rPr lang="en-US" dirty="0" smtClean="0"/>
              <a:t>plot </a:t>
            </a:r>
            <a:r>
              <a:rPr lang="en-US" dirty="0" err="1" smtClean="0"/>
              <a:t>hθ</a:t>
            </a:r>
            <a:r>
              <a:rPr lang="en-US" dirty="0" smtClean="0"/>
              <a:t>(x</a:t>
            </a:r>
            <a:r>
              <a:rPr lang="en-US" dirty="0"/>
              <a:t>) as a function </a:t>
            </a:r>
            <a:r>
              <a:rPr lang="en-US" dirty="0" smtClean="0"/>
              <a:t>of x(area</a:t>
            </a:r>
            <a:r>
              <a:rPr lang="en-US" dirty="0"/>
              <a:t>), </a:t>
            </a:r>
            <a:r>
              <a:rPr lang="en-US" dirty="0" smtClean="0"/>
              <a:t>along with </a:t>
            </a:r>
            <a:r>
              <a:rPr lang="en-US" dirty="0"/>
              <a:t>the training data, we obtain the following figure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35634" r="36644" b="39179"/>
          <a:stretch/>
        </p:blipFill>
        <p:spPr bwMode="auto">
          <a:xfrm>
            <a:off x="1075898" y="2286000"/>
            <a:ext cx="4258102" cy="184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365851"/>
              </p:ext>
            </p:extLst>
          </p:nvPr>
        </p:nvGraphicFramePr>
        <p:xfrm>
          <a:off x="5754688" y="3619500"/>
          <a:ext cx="23987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4" imgW="1307880" imgH="228600" progId="Equation.3">
                  <p:embed/>
                </p:oleObj>
              </mc:Choice>
              <mc:Fallback>
                <p:oleObj name="Equation" r:id="rId4" imgW="13078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4688" y="3619500"/>
                        <a:ext cx="23987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1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Based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Parametric </a:t>
            </a:r>
          </a:p>
          <a:p>
            <a:pPr lvl="1"/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MLE</a:t>
            </a:r>
          </a:p>
          <a:p>
            <a:r>
              <a:rPr lang="en-US" dirty="0" smtClean="0"/>
              <a:t>Non-parametric</a:t>
            </a:r>
          </a:p>
          <a:p>
            <a:pPr lvl="1"/>
            <a:r>
              <a:rPr lang="en-US" dirty="0" smtClean="0"/>
              <a:t>k Nearest </a:t>
            </a:r>
            <a:r>
              <a:rPr lang="en-US" dirty="0" err="1" smtClean="0"/>
              <a:t>Neighbour</a:t>
            </a:r>
            <a:r>
              <a:rPr lang="en-US" dirty="0" smtClean="0"/>
              <a:t> Learning(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Locally weighted regression(LWR)</a:t>
            </a:r>
          </a:p>
          <a:p>
            <a:pPr lvl="1"/>
            <a:r>
              <a:rPr lang="en-US" dirty="0" smtClean="0"/>
              <a:t>Radial Basis Functions (RBF)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2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10540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the number of bedrooms were included as one of the input features as </a:t>
            </a:r>
            <a:r>
              <a:rPr lang="en-US" dirty="0" smtClean="0"/>
              <a:t>well, we getθ0</a:t>
            </a:r>
            <a:r>
              <a:rPr lang="en-US" dirty="0"/>
              <a:t>= 89.60, θ1= 0.1392,θ2=−8.738.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541554"/>
              </p:ext>
            </p:extLst>
          </p:nvPr>
        </p:nvGraphicFramePr>
        <p:xfrm>
          <a:off x="6629400" y="228600"/>
          <a:ext cx="23987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quation" r:id="rId3" imgW="1307880" imgH="228600" progId="Equation.3">
                  <p:embed/>
                </p:oleObj>
              </mc:Choice>
              <mc:Fallback>
                <p:oleObj name="Equation" r:id="rId3" imgW="1307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28600"/>
                        <a:ext cx="23987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0" t="35261" r="39898" b="26679"/>
          <a:stretch/>
        </p:blipFill>
        <p:spPr bwMode="auto">
          <a:xfrm>
            <a:off x="1828800" y="1371600"/>
            <a:ext cx="5111087" cy="4137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7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the original linear regression algorithm, to make a prediction at a </a:t>
            </a:r>
            <a:r>
              <a:rPr lang="en-US" dirty="0" smtClean="0"/>
              <a:t>query point x(i.e</a:t>
            </a:r>
            <a:r>
              <a:rPr lang="en-US" dirty="0"/>
              <a:t>., to </a:t>
            </a:r>
            <a:r>
              <a:rPr lang="en-US" dirty="0" smtClean="0"/>
              <a:t>evaluate h(x</a:t>
            </a:r>
            <a:r>
              <a:rPr lang="en-US" dirty="0"/>
              <a:t>)), we would</a:t>
            </a:r>
            <a:r>
              <a:rPr lang="en-US" dirty="0" smtClean="0"/>
              <a:t>:</a:t>
            </a:r>
          </a:p>
          <a:p>
            <a:r>
              <a:rPr lang="en-US" dirty="0" smtClean="0"/>
              <a:t>1</a:t>
            </a:r>
            <a:r>
              <a:rPr lang="en-US" dirty="0"/>
              <a:t>. Fit</a:t>
            </a:r>
            <a:r>
              <a:rPr lang="el-GR" dirty="0"/>
              <a:t>θ</a:t>
            </a:r>
            <a:r>
              <a:rPr lang="en-US" dirty="0"/>
              <a:t>to </a:t>
            </a:r>
            <a:r>
              <a:rPr lang="en-US" dirty="0" smtClean="0"/>
              <a:t>minimize ∑</a:t>
            </a:r>
            <a:r>
              <a:rPr lang="en-US" dirty="0"/>
              <a:t>i(y(i)−</a:t>
            </a:r>
            <a:r>
              <a:rPr lang="el-GR" dirty="0"/>
              <a:t>θ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(i))</a:t>
            </a:r>
            <a:r>
              <a:rPr lang="en-US" baseline="30000" dirty="0"/>
              <a:t>2</a:t>
            </a:r>
            <a:r>
              <a:rPr lang="en-US" dirty="0" smtClean="0"/>
              <a:t>.</a:t>
            </a:r>
          </a:p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Output</a:t>
            </a:r>
            <a:r>
              <a:rPr lang="el-GR" dirty="0"/>
              <a:t>θ</a:t>
            </a:r>
            <a:r>
              <a:rPr lang="en-US" baseline="30000" dirty="0" err="1"/>
              <a:t>T</a:t>
            </a:r>
            <a:r>
              <a:rPr lang="en-US" dirty="0" err="1" smtClean="0"/>
              <a:t>x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contrast, the locally weighted linear regression algorithm does the </a:t>
            </a:r>
            <a:r>
              <a:rPr lang="en-US" dirty="0" smtClean="0"/>
              <a:t>following:</a:t>
            </a:r>
          </a:p>
          <a:p>
            <a:r>
              <a:rPr lang="en-US" dirty="0" smtClean="0"/>
              <a:t>1</a:t>
            </a:r>
            <a:r>
              <a:rPr lang="en-US" dirty="0"/>
              <a:t>. Fit</a:t>
            </a:r>
            <a:r>
              <a:rPr lang="el-GR" dirty="0"/>
              <a:t>θ</a:t>
            </a:r>
            <a:r>
              <a:rPr lang="en-US" dirty="0"/>
              <a:t>to </a:t>
            </a:r>
            <a:r>
              <a:rPr lang="en-US" dirty="0" smtClean="0"/>
              <a:t>minimize ∑</a:t>
            </a:r>
            <a:r>
              <a:rPr lang="en-US" dirty="0" err="1"/>
              <a:t>iw</a:t>
            </a:r>
            <a:r>
              <a:rPr lang="en-US" dirty="0"/>
              <a:t>(i)(y(i)−</a:t>
            </a:r>
            <a:r>
              <a:rPr lang="el-GR" dirty="0"/>
              <a:t>θ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(i))</a:t>
            </a:r>
            <a:r>
              <a:rPr lang="en-US" baseline="30000" dirty="0"/>
              <a:t>2</a:t>
            </a:r>
            <a:r>
              <a:rPr lang="en-US" dirty="0" smtClean="0"/>
              <a:t>.</a:t>
            </a:r>
          </a:p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Output</a:t>
            </a:r>
            <a:r>
              <a:rPr lang="el-GR" dirty="0"/>
              <a:t>θ</a:t>
            </a:r>
            <a:r>
              <a:rPr lang="en-US" baseline="30000" dirty="0" err="1"/>
              <a:t>T</a:t>
            </a:r>
            <a:r>
              <a:rPr lang="en-US" dirty="0" err="1" smtClean="0"/>
              <a:t>x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2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Here, </a:t>
            </a:r>
            <a:r>
              <a:rPr lang="en-US" dirty="0" smtClean="0"/>
              <a:t>the w(i</a:t>
            </a:r>
            <a:r>
              <a:rPr lang="en-US" dirty="0"/>
              <a:t>)’s are non-negative </a:t>
            </a:r>
            <a:r>
              <a:rPr lang="en-US" dirty="0" smtClean="0"/>
              <a:t>valued weights</a:t>
            </a:r>
            <a:r>
              <a:rPr lang="en-US" dirty="0"/>
              <a:t>. Intuitively, </a:t>
            </a:r>
            <a:r>
              <a:rPr lang="en-US" dirty="0" smtClean="0"/>
              <a:t>if w(i)is large for </a:t>
            </a:r>
            <a:r>
              <a:rPr lang="en-US" dirty="0"/>
              <a:t>a particular value </a:t>
            </a:r>
            <a:r>
              <a:rPr lang="en-US" dirty="0" smtClean="0"/>
              <a:t>of i</a:t>
            </a:r>
            <a:r>
              <a:rPr lang="en-US" dirty="0"/>
              <a:t>, then in </a:t>
            </a:r>
            <a:r>
              <a:rPr lang="en-US" dirty="0" smtClean="0"/>
              <a:t>picking θ</a:t>
            </a:r>
            <a:r>
              <a:rPr lang="en-US" dirty="0"/>
              <a:t>, we’ll try hard to make (y(i)</a:t>
            </a:r>
            <a:r>
              <a:rPr lang="en-US" dirty="0" smtClean="0"/>
              <a:t>−</a:t>
            </a:r>
            <a:r>
              <a:rPr lang="el-GR" dirty="0"/>
              <a:t>θ</a:t>
            </a:r>
            <a:r>
              <a:rPr lang="en-US" baseline="30000" dirty="0" err="1"/>
              <a:t>T</a:t>
            </a:r>
            <a:r>
              <a:rPr lang="en-US" dirty="0" err="1" smtClean="0"/>
              <a:t>x</a:t>
            </a:r>
            <a:r>
              <a:rPr lang="en-US" dirty="0" smtClean="0"/>
              <a:t>(i</a:t>
            </a:r>
            <a:r>
              <a:rPr lang="en-US" dirty="0"/>
              <a:t>))</a:t>
            </a:r>
            <a:r>
              <a:rPr lang="en-US" baseline="30000" dirty="0"/>
              <a:t>2</a:t>
            </a:r>
            <a:r>
              <a:rPr lang="en-US" dirty="0"/>
              <a:t>small. </a:t>
            </a:r>
            <a:r>
              <a:rPr lang="en-US" dirty="0" smtClean="0"/>
              <a:t>If w(i)is </a:t>
            </a:r>
            <a:r>
              <a:rPr lang="en-US" dirty="0"/>
              <a:t>small, then the (y(i)</a:t>
            </a:r>
            <a:r>
              <a:rPr lang="en-US" dirty="0" smtClean="0"/>
              <a:t>−</a:t>
            </a:r>
            <a:r>
              <a:rPr lang="el-GR" dirty="0"/>
              <a:t>θ</a:t>
            </a:r>
            <a:r>
              <a:rPr lang="en-US" baseline="30000" dirty="0" err="1"/>
              <a:t>T</a:t>
            </a:r>
            <a:r>
              <a:rPr lang="en-US" dirty="0" err="1" smtClean="0"/>
              <a:t>x</a:t>
            </a:r>
            <a:r>
              <a:rPr lang="en-US" dirty="0" smtClean="0"/>
              <a:t>(i</a:t>
            </a:r>
            <a:r>
              <a:rPr lang="en-US" dirty="0"/>
              <a:t>))</a:t>
            </a:r>
            <a:r>
              <a:rPr lang="en-US" baseline="30000" dirty="0"/>
              <a:t>2</a:t>
            </a:r>
            <a:r>
              <a:rPr lang="en-US" dirty="0"/>
              <a:t>error term will </a:t>
            </a:r>
            <a:r>
              <a:rPr lang="en-US" dirty="0" smtClean="0"/>
              <a:t>be pretty </a:t>
            </a:r>
            <a:r>
              <a:rPr lang="en-US" dirty="0"/>
              <a:t>much ignored in the fit</a:t>
            </a:r>
            <a:r>
              <a:rPr lang="en-US" dirty="0" smtClean="0"/>
              <a:t>. A  </a:t>
            </a:r>
            <a:r>
              <a:rPr lang="en-US" dirty="0"/>
              <a:t>standard choice for the weights </a:t>
            </a:r>
            <a:r>
              <a:rPr lang="en-US" dirty="0" smtClean="0"/>
              <a:t>is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latin typeface="Calibri"/>
                <a:cs typeface="Calibri"/>
              </a:rPr>
              <a:t>Ʈ </a:t>
            </a:r>
            <a:r>
              <a:rPr lang="en-US" dirty="0" smtClean="0"/>
              <a:t>is called the bandwidth parameter which controls the rate at which the weight changes.</a:t>
            </a:r>
            <a:r>
              <a:rPr lang="en-US" dirty="0" smtClean="0">
                <a:latin typeface="Calibri"/>
                <a:cs typeface="Calibri"/>
              </a:rPr>
              <a:t> </a:t>
            </a:r>
            <a:endParaRPr lang="en-US" dirty="0" smtClean="0"/>
          </a:p>
          <a:p>
            <a:r>
              <a:rPr lang="en-US" dirty="0" smtClean="0"/>
              <a:t>Note that , </a:t>
            </a:r>
            <a:r>
              <a:rPr lang="en-US" dirty="0" err="1" smtClean="0"/>
              <a:t>if|x</a:t>
            </a:r>
            <a:r>
              <a:rPr lang="en-US" dirty="0" smtClean="0"/>
              <a:t>(i</a:t>
            </a:r>
            <a:r>
              <a:rPr lang="en-US" dirty="0"/>
              <a:t>)−</a:t>
            </a:r>
            <a:r>
              <a:rPr lang="en-US" dirty="0" err="1"/>
              <a:t>x|is</a:t>
            </a:r>
            <a:r>
              <a:rPr lang="en-US" dirty="0"/>
              <a:t> small, </a:t>
            </a:r>
            <a:r>
              <a:rPr lang="en-US" dirty="0" smtClean="0"/>
              <a:t>then w(i)is </a:t>
            </a:r>
            <a:r>
              <a:rPr lang="en-US" dirty="0"/>
              <a:t>close to 1; </a:t>
            </a:r>
            <a:r>
              <a:rPr lang="en-US" dirty="0" smtClean="0"/>
              <a:t>and </a:t>
            </a:r>
            <a:r>
              <a:rPr lang="en-US" dirty="0" err="1" smtClean="0"/>
              <a:t>if|x</a:t>
            </a:r>
            <a:r>
              <a:rPr lang="en-US" dirty="0" smtClean="0"/>
              <a:t>(i</a:t>
            </a:r>
            <a:r>
              <a:rPr lang="en-US" dirty="0"/>
              <a:t>)−</a:t>
            </a:r>
            <a:r>
              <a:rPr lang="en-US" dirty="0" err="1"/>
              <a:t>x|is</a:t>
            </a:r>
            <a:r>
              <a:rPr lang="en-US" dirty="0"/>
              <a:t> large, </a:t>
            </a:r>
            <a:r>
              <a:rPr lang="en-US" dirty="0" smtClean="0"/>
              <a:t>then w(i)is </a:t>
            </a:r>
            <a:r>
              <a:rPr lang="en-US" dirty="0"/>
              <a:t>small.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1" t="42164" r="44407" b="48135"/>
          <a:stretch/>
        </p:blipFill>
        <p:spPr bwMode="auto">
          <a:xfrm>
            <a:off x="3657600" y="3252438"/>
            <a:ext cx="3200401" cy="101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 x=5, x</a:t>
            </a:r>
            <a:r>
              <a:rPr lang="en-US" baseline="30000" dirty="0" smtClean="0"/>
              <a:t>1</a:t>
            </a:r>
            <a:r>
              <a:rPr lang="en-US" dirty="0" smtClean="0"/>
              <a:t>=4.9 and x</a:t>
            </a:r>
            <a:r>
              <a:rPr lang="en-US" baseline="30000" dirty="0" smtClean="0"/>
              <a:t>2</a:t>
            </a:r>
            <a:r>
              <a:rPr lang="en-US" dirty="0" smtClean="0"/>
              <a:t>=3. Then the weights are,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cost function is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choose </a:t>
            </a:r>
            <a:r>
              <a:rPr lang="en-US" dirty="0" smtClean="0">
                <a:latin typeface="Calibri"/>
                <a:cs typeface="Calibri"/>
              </a:rPr>
              <a:t>Ɵ </a:t>
            </a:r>
            <a:r>
              <a:rPr lang="en-US" dirty="0" smtClean="0"/>
              <a:t>which minimizes the J .</a:t>
            </a:r>
          </a:p>
          <a:p>
            <a:r>
              <a:rPr lang="en-US" dirty="0" smtClean="0"/>
              <a:t>Note the exponential decrease in the weights based on the distance of the training instances from the query point.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761100"/>
              </p:ext>
            </p:extLst>
          </p:nvPr>
        </p:nvGraphicFramePr>
        <p:xfrm>
          <a:off x="3175000" y="1905000"/>
          <a:ext cx="2768599" cy="1488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Equation" r:id="rId3" imgW="2031840" imgH="1091880" progId="Equation.3">
                  <p:embed/>
                </p:oleObj>
              </mc:Choice>
              <mc:Fallback>
                <p:oleObj name="Equation" r:id="rId3" imgW="2031840" imgH="1091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000" y="1905000"/>
                        <a:ext cx="2768599" cy="1488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328182"/>
              </p:ext>
            </p:extLst>
          </p:nvPr>
        </p:nvGraphicFramePr>
        <p:xfrm>
          <a:off x="1981199" y="4038600"/>
          <a:ext cx="546462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Equation" r:id="rId5" imgW="3187440" imgH="266400" progId="Equation.3">
                  <p:embed/>
                </p:oleObj>
              </mc:Choice>
              <mc:Fallback>
                <p:oleObj name="Equation" r:id="rId5" imgW="318744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199" y="4038600"/>
                        <a:ext cx="5464629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91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parametric regression(general) once we estimate theta, we don’t use the data anymore and also we make assumptions about the distributions of  the data.</a:t>
            </a:r>
          </a:p>
          <a:p>
            <a:r>
              <a:rPr lang="en-US" dirty="0" smtClean="0"/>
              <a:t>In non-parametric, for every new query x, we calculate theta from a  locally distributed data subset. Also , we store the original data for future and there is no assumption about the original data’s distribution.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4893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Basis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</a:p>
          <a:p>
            <a:r>
              <a:rPr lang="en-US" sz="2400" b="1" i="1" dirty="0" smtClean="0"/>
              <a:t>f</a:t>
            </a:r>
            <a:r>
              <a:rPr lang="en-US" sz="2400" b="1" i="1" baseline="30000" dirty="0" smtClean="0"/>
              <a:t>'</a:t>
            </a:r>
            <a:r>
              <a:rPr lang="en-US" sz="2400" b="1" i="1" dirty="0" smtClean="0"/>
              <a:t>(x</a:t>
            </a:r>
            <a:r>
              <a:rPr lang="en-US" sz="2400" b="1" i="1" dirty="0"/>
              <a:t>)=w</a:t>
            </a:r>
            <a:r>
              <a:rPr lang="en-US" sz="2400" b="1" i="1" baseline="-25000" dirty="0"/>
              <a:t>0</a:t>
            </a:r>
            <a:r>
              <a:rPr lang="en-US" sz="2400" b="1" i="1" dirty="0"/>
              <a:t>+ </a:t>
            </a:r>
            <a:r>
              <a:rPr lang="en-US" sz="2400" b="1" i="1" dirty="0">
                <a:sym typeface="Symbol" pitchFamily="18" charset="2"/>
              </a:rPr>
              <a:t></a:t>
            </a:r>
            <a:r>
              <a:rPr lang="en-US" sz="2400" b="1" i="1" baseline="-25000" dirty="0">
                <a:sym typeface="Symbol" pitchFamily="18" charset="2"/>
              </a:rPr>
              <a:t>u=1</a:t>
            </a:r>
            <a:r>
              <a:rPr lang="en-US" sz="2400" b="1" i="1" baseline="30000" dirty="0">
                <a:sym typeface="Symbol" pitchFamily="18" charset="2"/>
              </a:rPr>
              <a:t>k</a:t>
            </a:r>
            <a:r>
              <a:rPr lang="en-US" sz="2400" b="1" i="1" dirty="0">
                <a:sym typeface="Symbol" pitchFamily="18" charset="2"/>
              </a:rPr>
              <a:t> </a:t>
            </a:r>
            <a:r>
              <a:rPr lang="en-US" sz="2400" b="1" i="1" dirty="0" err="1">
                <a:sym typeface="Symbol" pitchFamily="18" charset="2"/>
              </a:rPr>
              <a:t>w</a:t>
            </a:r>
            <a:r>
              <a:rPr lang="en-US" sz="2400" b="1" i="1" baseline="-25000" dirty="0" err="1">
                <a:sym typeface="Symbol" pitchFamily="18" charset="2"/>
              </a:rPr>
              <a:t>u</a:t>
            </a:r>
            <a:r>
              <a:rPr lang="en-US" sz="2400" b="1" i="1" baseline="-25000" dirty="0"/>
              <a:t> </a:t>
            </a:r>
            <a:r>
              <a:rPr lang="en-US" sz="2400" b="1" i="1" dirty="0"/>
              <a:t>K</a:t>
            </a:r>
            <a:r>
              <a:rPr lang="en-US" sz="2400" b="1" i="1" baseline="-25000" dirty="0"/>
              <a:t>u</a:t>
            </a:r>
            <a:r>
              <a:rPr lang="en-US" sz="2400" b="1" i="1" dirty="0"/>
              <a:t>(d(</a:t>
            </a:r>
            <a:r>
              <a:rPr lang="en-US" sz="2400" b="1" i="1" dirty="0" err="1"/>
              <a:t>x</a:t>
            </a:r>
            <a:r>
              <a:rPr lang="en-US" sz="2400" b="1" i="1" baseline="-25000" dirty="0" err="1"/>
              <a:t>u</a:t>
            </a:r>
            <a:r>
              <a:rPr lang="en-US" sz="2400" b="1" i="1" dirty="0" err="1"/>
              <a:t>,x</a:t>
            </a:r>
            <a:r>
              <a:rPr lang="en-US" sz="2400" b="1" i="1" dirty="0"/>
              <a:t>))</a:t>
            </a:r>
            <a:endParaRPr lang="en-US" sz="2400" dirty="0"/>
          </a:p>
          <a:p>
            <a:r>
              <a:rPr lang="en-US" sz="2400" b="1" i="1" dirty="0"/>
              <a:t>K</a:t>
            </a:r>
            <a:r>
              <a:rPr lang="en-US" sz="2400" b="1" i="1" baseline="-25000" dirty="0"/>
              <a:t>u</a:t>
            </a:r>
            <a:r>
              <a:rPr lang="en-US" sz="2400" b="1" i="1" dirty="0"/>
              <a:t>(d(</a:t>
            </a:r>
            <a:r>
              <a:rPr lang="en-US" sz="2400" b="1" i="1" dirty="0" err="1"/>
              <a:t>x</a:t>
            </a:r>
            <a:r>
              <a:rPr lang="en-US" sz="2400" b="1" i="1" baseline="-25000" dirty="0" err="1"/>
              <a:t>u</a:t>
            </a:r>
            <a:r>
              <a:rPr lang="en-US" sz="2400" b="1" i="1" dirty="0" err="1"/>
              <a:t>,x</a:t>
            </a:r>
            <a:r>
              <a:rPr lang="en-US" sz="2400" b="1" i="1" dirty="0"/>
              <a:t>))</a:t>
            </a:r>
            <a:r>
              <a:rPr lang="en-US" sz="2400" dirty="0"/>
              <a:t> is a </a:t>
            </a:r>
            <a:r>
              <a:rPr lang="en-US" sz="2400" b="1" i="1" dirty="0"/>
              <a:t>kernel function</a:t>
            </a:r>
            <a:r>
              <a:rPr lang="en-US" sz="2400" dirty="0"/>
              <a:t> that decreases as the distance </a:t>
            </a:r>
            <a:r>
              <a:rPr lang="en-US" sz="2400" b="1" i="1" dirty="0"/>
              <a:t>d(</a:t>
            </a:r>
            <a:r>
              <a:rPr lang="en-US" sz="2400" b="1" i="1" dirty="0" err="1"/>
              <a:t>x</a:t>
            </a:r>
            <a:r>
              <a:rPr lang="en-US" sz="2400" b="1" i="1" baseline="-25000" dirty="0" err="1"/>
              <a:t>u</a:t>
            </a:r>
            <a:r>
              <a:rPr lang="en-US" sz="2400" b="1" i="1" dirty="0" err="1"/>
              <a:t>,x</a:t>
            </a:r>
            <a:r>
              <a:rPr lang="en-US" sz="2400" b="1" i="1" dirty="0"/>
              <a:t>)</a:t>
            </a:r>
            <a:r>
              <a:rPr lang="en-US" sz="2400" dirty="0"/>
              <a:t> </a:t>
            </a:r>
            <a:r>
              <a:rPr lang="en-US" sz="2400" dirty="0" smtClean="0"/>
              <a:t>increases(usually Gaussian)</a:t>
            </a:r>
          </a:p>
          <a:p>
            <a:r>
              <a:rPr lang="en-US" sz="2400" b="1" i="1" dirty="0"/>
              <a:t>k</a:t>
            </a:r>
            <a:r>
              <a:rPr lang="en-US" sz="2400" dirty="0"/>
              <a:t> is a user-defined constant that specifies the number of kernel functions to be </a:t>
            </a:r>
            <a:r>
              <a:rPr lang="en-US" sz="2400" dirty="0" smtClean="0"/>
              <a:t>included.</a:t>
            </a:r>
          </a:p>
          <a:p>
            <a:r>
              <a:rPr lang="en-US" sz="2400" dirty="0" smtClean="0"/>
              <a:t>Each kernel is local but the f’ can be global.</a:t>
            </a:r>
          </a:p>
          <a:p>
            <a:r>
              <a:rPr lang="en-US" sz="2400" dirty="0" smtClean="0"/>
              <a:t>A </a:t>
            </a:r>
            <a:r>
              <a:rPr lang="en-US" sz="2400" dirty="0"/>
              <a:t>G</a:t>
            </a:r>
            <a:r>
              <a:rPr lang="en-US" sz="2400" dirty="0" smtClean="0"/>
              <a:t>aussian kernel is </a:t>
            </a:r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8" t="55597" r="43043" b="36940"/>
          <a:stretch/>
        </p:blipFill>
        <p:spPr bwMode="auto">
          <a:xfrm>
            <a:off x="2514599" y="4724400"/>
            <a:ext cx="3739511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58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Basis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function given by Equation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2800" b="1" i="1" dirty="0"/>
              <a:t>f</a:t>
            </a:r>
            <a:r>
              <a:rPr lang="en-US" sz="2800" b="1" i="1" baseline="30000" dirty="0"/>
              <a:t>'</a:t>
            </a:r>
            <a:r>
              <a:rPr lang="en-US" sz="2800" b="1" i="1" dirty="0"/>
              <a:t>(x)=w</a:t>
            </a:r>
            <a:r>
              <a:rPr lang="en-US" sz="2800" b="1" i="1" baseline="-25000" dirty="0"/>
              <a:t>0</a:t>
            </a:r>
            <a:r>
              <a:rPr lang="en-US" sz="2800" b="1" i="1" dirty="0"/>
              <a:t>+ </a:t>
            </a:r>
            <a:r>
              <a:rPr lang="en-US" sz="2800" b="1" i="1" dirty="0">
                <a:sym typeface="Symbol" pitchFamily="18" charset="2"/>
              </a:rPr>
              <a:t></a:t>
            </a:r>
            <a:r>
              <a:rPr lang="en-US" sz="2800" b="1" i="1" baseline="-25000" dirty="0">
                <a:sym typeface="Symbol" pitchFamily="18" charset="2"/>
              </a:rPr>
              <a:t>u=1</a:t>
            </a:r>
            <a:r>
              <a:rPr lang="en-US" sz="2800" b="1" i="1" baseline="30000" dirty="0">
                <a:sym typeface="Symbol" pitchFamily="18" charset="2"/>
              </a:rPr>
              <a:t>k</a:t>
            </a:r>
            <a:r>
              <a:rPr lang="en-US" sz="2800" b="1" i="1" dirty="0">
                <a:sym typeface="Symbol" pitchFamily="18" charset="2"/>
              </a:rPr>
              <a:t> </a:t>
            </a:r>
            <a:r>
              <a:rPr lang="en-US" sz="2800" b="1" i="1" dirty="0" err="1">
                <a:sym typeface="Symbol" pitchFamily="18" charset="2"/>
              </a:rPr>
              <a:t>w</a:t>
            </a:r>
            <a:r>
              <a:rPr lang="en-US" sz="2800" b="1" i="1" baseline="-25000" dirty="0" err="1">
                <a:sym typeface="Symbol" pitchFamily="18" charset="2"/>
              </a:rPr>
              <a:t>u</a:t>
            </a:r>
            <a:r>
              <a:rPr lang="en-US" sz="2800" b="1" i="1" baseline="-25000" dirty="0"/>
              <a:t> </a:t>
            </a:r>
            <a:r>
              <a:rPr lang="en-US" sz="2800" b="1" i="1" dirty="0"/>
              <a:t>K</a:t>
            </a:r>
            <a:r>
              <a:rPr lang="en-US" sz="2800" b="1" i="1" baseline="-25000" dirty="0"/>
              <a:t>u</a:t>
            </a:r>
            <a:r>
              <a:rPr lang="en-US" sz="2800" b="1" i="1" dirty="0"/>
              <a:t>(d(</a:t>
            </a:r>
            <a:r>
              <a:rPr lang="en-US" sz="2800" b="1" i="1" dirty="0" err="1"/>
              <a:t>x</a:t>
            </a:r>
            <a:r>
              <a:rPr lang="en-US" sz="2800" b="1" i="1" baseline="-25000" dirty="0" err="1"/>
              <a:t>u</a:t>
            </a:r>
            <a:r>
              <a:rPr lang="en-US" sz="2800" b="1" i="1" dirty="0" err="1"/>
              <a:t>,x</a:t>
            </a:r>
            <a:r>
              <a:rPr lang="en-US" sz="2800" b="1" i="1" dirty="0"/>
              <a:t>))</a:t>
            </a:r>
            <a:endParaRPr lang="en-US" sz="2800" dirty="0"/>
          </a:p>
          <a:p>
            <a:r>
              <a:rPr lang="en-US" dirty="0" smtClean="0"/>
              <a:t> </a:t>
            </a:r>
            <a:r>
              <a:rPr lang="en-US" dirty="0"/>
              <a:t>can be viewed as describing a </a:t>
            </a:r>
            <a:r>
              <a:rPr lang="en-US" dirty="0" err="1" smtClean="0"/>
              <a:t>twolayer</a:t>
            </a:r>
            <a:r>
              <a:rPr lang="en-US" dirty="0" smtClean="0"/>
              <a:t> network </a:t>
            </a:r>
            <a:r>
              <a:rPr lang="en-US" dirty="0"/>
              <a:t>where the first layer of units computes the values of the </a:t>
            </a:r>
            <a:r>
              <a:rPr lang="en-US" dirty="0" smtClean="0"/>
              <a:t>various </a:t>
            </a:r>
            <a:r>
              <a:rPr lang="en-US" b="1" i="1" dirty="0" smtClean="0"/>
              <a:t>K</a:t>
            </a:r>
            <a:r>
              <a:rPr lang="en-US" b="1" i="1" dirty="0"/>
              <a:t>,(d(x,, x)) </a:t>
            </a:r>
            <a:r>
              <a:rPr lang="en-US" dirty="0"/>
              <a:t>and where the second layer computes a linear combination of </a:t>
            </a:r>
            <a:r>
              <a:rPr lang="en-US" dirty="0" smtClean="0"/>
              <a:t>these first-layer </a:t>
            </a:r>
            <a:r>
              <a:rPr lang="en-US" dirty="0"/>
              <a:t>unit values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An example radial basis function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RBF) network is </a:t>
            </a:r>
            <a:r>
              <a:rPr lang="en-US" dirty="0" smtClean="0"/>
              <a:t>illustrated in </a:t>
            </a:r>
            <a:r>
              <a:rPr lang="en-US" dirty="0"/>
              <a:t>Figure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56157" r="58462" b="10635"/>
          <a:stretch/>
        </p:blipFill>
        <p:spPr bwMode="auto">
          <a:xfrm>
            <a:off x="6324600" y="3962400"/>
            <a:ext cx="2320119" cy="242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4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Basis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set of training examples of the target function, RBF networks </a:t>
            </a:r>
            <a:r>
              <a:rPr lang="en-US" dirty="0" smtClean="0"/>
              <a:t>are typically </a:t>
            </a:r>
            <a:r>
              <a:rPr lang="en-US" dirty="0"/>
              <a:t>trained in a two-stage process. First, the number k of hidden units </a:t>
            </a:r>
            <a:r>
              <a:rPr lang="en-US" dirty="0" smtClean="0"/>
              <a:t>is determined </a:t>
            </a:r>
            <a:r>
              <a:rPr lang="en-US" dirty="0"/>
              <a:t>and each hidden unit </a:t>
            </a:r>
            <a:r>
              <a:rPr lang="en-US" b="1" i="1" dirty="0"/>
              <a:t>u </a:t>
            </a:r>
            <a:r>
              <a:rPr lang="en-US" dirty="0"/>
              <a:t>is defined by choosing the values of </a:t>
            </a:r>
            <a:r>
              <a:rPr lang="en-US" b="1" i="1" dirty="0" err="1"/>
              <a:t>xu</a:t>
            </a:r>
            <a:r>
              <a:rPr lang="en-US" b="1" i="1" dirty="0"/>
              <a:t> </a:t>
            </a:r>
            <a:r>
              <a:rPr lang="en-US" dirty="0"/>
              <a:t>and </a:t>
            </a:r>
            <a:r>
              <a:rPr lang="el-GR" dirty="0" smtClean="0">
                <a:latin typeface="Calibri"/>
                <a:cs typeface="Calibri"/>
              </a:rPr>
              <a:t>σ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b="1" dirty="0" smtClean="0"/>
              <a:t>u: </a:t>
            </a:r>
            <a:r>
              <a:rPr lang="en-US" dirty="0" smtClean="0"/>
              <a:t>that </a:t>
            </a:r>
            <a:r>
              <a:rPr lang="en-US" dirty="0"/>
              <a:t>define its kernel function </a:t>
            </a:r>
            <a:r>
              <a:rPr lang="en-US" b="1" i="1" dirty="0"/>
              <a:t>K,(d(x,, x)). </a:t>
            </a:r>
            <a:r>
              <a:rPr lang="en-US" dirty="0"/>
              <a:t>Second, the weights </a:t>
            </a:r>
            <a:r>
              <a:rPr lang="en-US" b="1" i="1" dirty="0"/>
              <a:t>w, </a:t>
            </a:r>
            <a:r>
              <a:rPr lang="en-US" dirty="0"/>
              <a:t>are trained </a:t>
            </a:r>
            <a:r>
              <a:rPr lang="en-US" dirty="0" smtClean="0"/>
              <a:t>to  maximize </a:t>
            </a:r>
            <a:r>
              <a:rPr lang="en-US" dirty="0"/>
              <a:t>the fit of the network to the training data, using the global error </a:t>
            </a:r>
            <a:r>
              <a:rPr lang="en-US" dirty="0" smtClean="0"/>
              <a:t>criterion . </a:t>
            </a:r>
            <a:r>
              <a:rPr lang="en-US" dirty="0"/>
              <a:t>Because the kernel functions are held fixed during </a:t>
            </a:r>
            <a:r>
              <a:rPr lang="en-US" dirty="0" smtClean="0"/>
              <a:t>this second </a:t>
            </a:r>
            <a:r>
              <a:rPr lang="en-US" dirty="0"/>
              <a:t>stage, the linear weight values </a:t>
            </a:r>
            <a:r>
              <a:rPr lang="en-US" b="1" i="1" dirty="0"/>
              <a:t>w, </a:t>
            </a:r>
            <a:r>
              <a:rPr lang="en-US" dirty="0"/>
              <a:t>can be trained very </a:t>
            </a:r>
            <a:r>
              <a:rPr lang="en-US" dirty="0" smtClean="0"/>
              <a:t>efficiently.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7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Basis Function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400" dirty="0">
                <a:ea typeface="Gulim" pitchFamily="34" charset="-127"/>
              </a:rPr>
              <a:t>Approximate function with linear combination of Radial basis functions 	F(x) = </a:t>
            </a:r>
            <a:r>
              <a:rPr lang="en-US" altLang="ko-KR" sz="3200" dirty="0">
                <a:latin typeface="Symbol" pitchFamily="18" charset="2"/>
                <a:ea typeface="Gulim" pitchFamily="34" charset="-127"/>
              </a:rPr>
              <a:t>S</a:t>
            </a:r>
            <a:r>
              <a:rPr lang="en-US" altLang="ko-KR" sz="2400" dirty="0">
                <a:ea typeface="Gulim" pitchFamily="34" charset="-127"/>
              </a:rPr>
              <a:t>  </a:t>
            </a:r>
            <a:r>
              <a:rPr lang="en-US" altLang="ko-KR" sz="2400" dirty="0" err="1">
                <a:ea typeface="Gulim" pitchFamily="34" charset="-127"/>
              </a:rPr>
              <a:t>w</a:t>
            </a:r>
            <a:r>
              <a:rPr lang="en-US" altLang="ko-KR" sz="2400" baseline="-25000" dirty="0" err="1">
                <a:ea typeface="Gulim" pitchFamily="34" charset="-127"/>
              </a:rPr>
              <a:t>i</a:t>
            </a:r>
            <a:r>
              <a:rPr lang="en-US" altLang="ko-KR" sz="2400" dirty="0">
                <a:ea typeface="Gulim" pitchFamily="34" charset="-127"/>
              </a:rPr>
              <a:t> h(x)</a:t>
            </a:r>
          </a:p>
          <a:p>
            <a:r>
              <a:rPr lang="en-US" altLang="ko-KR" sz="2400" dirty="0" smtClean="0">
                <a:ea typeface="Gulim" pitchFamily="34" charset="-127"/>
              </a:rPr>
              <a:t>h(x</a:t>
            </a:r>
            <a:r>
              <a:rPr lang="en-US" altLang="ko-KR" sz="2400" dirty="0">
                <a:ea typeface="Gulim" pitchFamily="34" charset="-127"/>
              </a:rPr>
              <a:t>) is mostly Gaussian </a:t>
            </a:r>
            <a:r>
              <a:rPr lang="en-US" altLang="ko-KR" sz="2400" dirty="0" smtClean="0">
                <a:ea typeface="Gulim" pitchFamily="34" charset="-127"/>
              </a:rPr>
              <a:t>function,</a:t>
            </a:r>
          </a:p>
          <a:p>
            <a:r>
              <a:rPr kumimoji="1" lang="en-US" altLang="ko-KR" sz="2400" b="1" dirty="0" err="1">
                <a:latin typeface="Gulim" pitchFamily="34" charset="-127"/>
                <a:ea typeface="Gulim" pitchFamily="34" charset="-127"/>
              </a:rPr>
              <a:t>h</a:t>
            </a:r>
            <a:r>
              <a:rPr kumimoji="1" lang="en-US" altLang="ko-KR" sz="2400" b="1" baseline="-25000" dirty="0" err="1">
                <a:latin typeface="Gulim" pitchFamily="34" charset="-127"/>
                <a:ea typeface="Gulim" pitchFamily="34" charset="-127"/>
              </a:rPr>
              <a:t>j</a:t>
            </a:r>
            <a:r>
              <a:rPr kumimoji="1" lang="en-US" altLang="ko-KR" sz="2400" b="1" dirty="0">
                <a:latin typeface="Gulim" pitchFamily="34" charset="-127"/>
                <a:ea typeface="Gulim" pitchFamily="34" charset="-127"/>
              </a:rPr>
              <a:t>(x)</a:t>
            </a:r>
            <a:r>
              <a:rPr kumimoji="1" lang="en-US" altLang="ko-KR" sz="2400" b="1" baseline="-25000" dirty="0">
                <a:latin typeface="Gulim" pitchFamily="34" charset="-127"/>
                <a:ea typeface="Gulim" pitchFamily="34" charset="-127"/>
              </a:rPr>
              <a:t> </a:t>
            </a:r>
            <a:r>
              <a:rPr kumimoji="1" lang="en-US" altLang="ko-KR" sz="2400" b="1" dirty="0">
                <a:latin typeface="Gulim" pitchFamily="34" charset="-127"/>
                <a:ea typeface="Gulim" pitchFamily="34" charset="-127"/>
              </a:rPr>
              <a:t>= </a:t>
            </a:r>
            <a:r>
              <a:rPr kumimoji="1" lang="en-US" altLang="ko-KR" sz="2400" b="1" dirty="0" err="1">
                <a:latin typeface="Gulim" pitchFamily="34" charset="-127"/>
                <a:ea typeface="Gulim" pitchFamily="34" charset="-127"/>
              </a:rPr>
              <a:t>exp</a:t>
            </a:r>
            <a:r>
              <a:rPr kumimoji="1" lang="en-US" altLang="ko-KR" sz="2400" b="1" dirty="0">
                <a:latin typeface="Gulim" pitchFamily="34" charset="-127"/>
                <a:ea typeface="Gulim" pitchFamily="34" charset="-127"/>
              </a:rPr>
              <a:t>( -(x-</a:t>
            </a:r>
            <a:r>
              <a:rPr kumimoji="1" lang="en-US" altLang="ko-KR" sz="2400" b="1" dirty="0" err="1">
                <a:latin typeface="Gulim" pitchFamily="34" charset="-127"/>
                <a:ea typeface="Gulim" pitchFamily="34" charset="-127"/>
              </a:rPr>
              <a:t>c</a:t>
            </a:r>
            <a:r>
              <a:rPr kumimoji="1" lang="en-US" altLang="ko-KR" sz="2400" b="1" baseline="-25000" dirty="0" err="1">
                <a:latin typeface="Gulim" pitchFamily="34" charset="-127"/>
                <a:ea typeface="Gulim" pitchFamily="34" charset="-127"/>
              </a:rPr>
              <a:t>j</a:t>
            </a:r>
            <a:r>
              <a:rPr kumimoji="1" lang="en-US" altLang="ko-KR" sz="2400" b="1" dirty="0">
                <a:latin typeface="Gulim" pitchFamily="34" charset="-127"/>
                <a:ea typeface="Gulim" pitchFamily="34" charset="-127"/>
              </a:rPr>
              <a:t>)</a:t>
            </a:r>
            <a:r>
              <a:rPr kumimoji="1" lang="en-US" altLang="ko-KR" sz="2400" b="1" baseline="30000" dirty="0">
                <a:latin typeface="Gulim" pitchFamily="34" charset="-127"/>
                <a:ea typeface="Gulim" pitchFamily="34" charset="-127"/>
              </a:rPr>
              <a:t>2</a:t>
            </a:r>
            <a:r>
              <a:rPr kumimoji="1" lang="en-US" altLang="ko-KR" sz="2400" b="1" dirty="0">
                <a:latin typeface="Gulim" pitchFamily="34" charset="-127"/>
                <a:ea typeface="Gulim" pitchFamily="34" charset="-127"/>
              </a:rPr>
              <a:t> / r</a:t>
            </a:r>
            <a:r>
              <a:rPr kumimoji="1" lang="en-US" altLang="ko-KR" sz="2400" b="1" baseline="-25000" dirty="0">
                <a:latin typeface="Gulim" pitchFamily="34" charset="-127"/>
                <a:ea typeface="Gulim" pitchFamily="34" charset="-127"/>
              </a:rPr>
              <a:t>j</a:t>
            </a:r>
            <a:r>
              <a:rPr kumimoji="1" lang="en-US" altLang="ko-KR" sz="2400" b="1" baseline="30000" dirty="0">
                <a:latin typeface="Gulim" pitchFamily="34" charset="-127"/>
                <a:ea typeface="Gulim" pitchFamily="34" charset="-127"/>
              </a:rPr>
              <a:t>2</a:t>
            </a:r>
            <a:r>
              <a:rPr kumimoji="1" lang="en-US" altLang="ko-KR" sz="2400" b="1" dirty="0">
                <a:latin typeface="Gulim" pitchFamily="34" charset="-127"/>
                <a:ea typeface="Gulim" pitchFamily="34" charset="-127"/>
              </a:rPr>
              <a:t> )</a:t>
            </a:r>
          </a:p>
          <a:p>
            <a:pPr latinLnBrk="1">
              <a:spcBef>
                <a:spcPct val="50000"/>
              </a:spcBef>
            </a:pPr>
            <a:r>
              <a:rPr kumimoji="1" lang="en-US" altLang="ko-KR" sz="1800" b="1" dirty="0" smtClean="0">
                <a:latin typeface="Gulim" pitchFamily="34" charset="-127"/>
                <a:ea typeface="Gulim" pitchFamily="34" charset="-127"/>
              </a:rPr>
              <a:t>Where  </a:t>
            </a:r>
            <a:r>
              <a:rPr kumimoji="1" lang="en-US" altLang="ko-KR" sz="1800" b="1" dirty="0" err="1" smtClean="0">
                <a:latin typeface="Gulim" pitchFamily="34" charset="-127"/>
                <a:ea typeface="Gulim" pitchFamily="34" charset="-127"/>
              </a:rPr>
              <a:t>c</a:t>
            </a:r>
            <a:r>
              <a:rPr kumimoji="1" lang="en-US" altLang="ko-KR" sz="1800" b="1" baseline="-25000" dirty="0" err="1" smtClean="0">
                <a:latin typeface="Gulim" pitchFamily="34" charset="-127"/>
                <a:ea typeface="Gulim" pitchFamily="34" charset="-127"/>
              </a:rPr>
              <a:t>j</a:t>
            </a:r>
            <a:r>
              <a:rPr kumimoji="1" lang="en-US" altLang="ko-KR" sz="1800" b="1" dirty="0" smtClean="0">
                <a:latin typeface="Gulim" pitchFamily="34" charset="-127"/>
                <a:ea typeface="Gulim" pitchFamily="34" charset="-127"/>
              </a:rPr>
              <a:t> </a:t>
            </a:r>
            <a:r>
              <a:rPr kumimoji="1" lang="en-US" altLang="ko-KR" sz="1800" b="1" dirty="0">
                <a:latin typeface="Gulim" pitchFamily="34" charset="-127"/>
                <a:ea typeface="Gulim" pitchFamily="34" charset="-127"/>
              </a:rPr>
              <a:t>is center of a region</a:t>
            </a:r>
            <a:r>
              <a:rPr kumimoji="1" lang="en-US" altLang="ko-KR" sz="1800" b="1" dirty="0" smtClean="0">
                <a:latin typeface="Gulim" pitchFamily="34" charset="-127"/>
                <a:ea typeface="Gulim" pitchFamily="34" charset="-127"/>
              </a:rPr>
              <a:t>,</a:t>
            </a:r>
            <a:r>
              <a:rPr kumimoji="1" lang="en-US" altLang="ko-KR" sz="1800" b="1" dirty="0">
                <a:latin typeface="Gulim" pitchFamily="34" charset="-127"/>
                <a:ea typeface="Gulim" pitchFamily="34" charset="-127"/>
              </a:rPr>
              <a:t>	</a:t>
            </a:r>
            <a:r>
              <a:rPr kumimoji="1" lang="en-US" altLang="ko-KR" sz="1800" b="1" dirty="0" err="1">
                <a:latin typeface="Gulim" pitchFamily="34" charset="-127"/>
                <a:ea typeface="Gulim" pitchFamily="34" charset="-127"/>
              </a:rPr>
              <a:t>r</a:t>
            </a:r>
            <a:r>
              <a:rPr kumimoji="1" lang="en-US" altLang="ko-KR" sz="1800" b="1" baseline="-25000" dirty="0" err="1">
                <a:latin typeface="Gulim" pitchFamily="34" charset="-127"/>
                <a:ea typeface="Gulim" pitchFamily="34" charset="-127"/>
              </a:rPr>
              <a:t>j</a:t>
            </a:r>
            <a:r>
              <a:rPr kumimoji="1" lang="en-US" altLang="ko-KR" sz="1800" b="1" dirty="0">
                <a:latin typeface="Gulim" pitchFamily="34" charset="-127"/>
                <a:ea typeface="Gulim" pitchFamily="34" charset="-127"/>
              </a:rPr>
              <a:t> is width of the receptive field </a:t>
            </a:r>
          </a:p>
          <a:p>
            <a:endParaRPr lang="en-US" altLang="ko-KR" sz="2400" dirty="0">
              <a:ea typeface="Gulim" pitchFamily="34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5" t="40672" r="25631" b="21082"/>
          <a:stretch/>
        </p:blipFill>
        <p:spPr bwMode="auto">
          <a:xfrm>
            <a:off x="1828800" y="3733800"/>
            <a:ext cx="5029200" cy="290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9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KNN</a:t>
            </a:r>
            <a:r>
              <a:rPr lang="en-US" dirty="0"/>
              <a:t> is a </a:t>
            </a:r>
            <a:r>
              <a:rPr lang="en-US" b="1" dirty="0"/>
              <a:t>non-parametric, lazy </a:t>
            </a:r>
            <a:r>
              <a:rPr lang="en-US" dirty="0"/>
              <a:t>learning algorithm based on feature similarity.</a:t>
            </a:r>
          </a:p>
          <a:p>
            <a:r>
              <a:rPr lang="en-US" dirty="0"/>
              <a:t>Algorithm</a:t>
            </a:r>
          </a:p>
          <a:p>
            <a:r>
              <a:rPr lang="en-US" dirty="0"/>
              <a:t>Step1: Select a number k with every new instance.</a:t>
            </a:r>
          </a:p>
          <a:p>
            <a:r>
              <a:rPr lang="en-US" dirty="0"/>
              <a:t>Step2: Find the distance between the new instance and the stored data to find out the k closest ones.</a:t>
            </a:r>
          </a:p>
          <a:p>
            <a:r>
              <a:rPr lang="en-US" dirty="0"/>
              <a:t>Step3: From the selected k closest ones, find the most common class and assign that to the new instance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Note:  Distance Measure, Interpolation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9274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Simple RNN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Elman RNN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6" t="32247" r="24527" b="47283"/>
          <a:stretch/>
        </p:blipFill>
        <p:spPr bwMode="auto">
          <a:xfrm>
            <a:off x="1295400" y="2335695"/>
            <a:ext cx="6414052" cy="14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4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Vanilla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 RNN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6" t="35688" r="36335" b="51902"/>
          <a:stretch/>
        </p:blipFill>
        <p:spPr bwMode="auto">
          <a:xfrm>
            <a:off x="136415" y="4876800"/>
            <a:ext cx="3950081" cy="90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5" t="54438" r="27481" b="4529"/>
          <a:stretch/>
        </p:blipFill>
        <p:spPr bwMode="auto">
          <a:xfrm>
            <a:off x="4355403" y="3985565"/>
            <a:ext cx="4964775" cy="269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0" t="63864" r="20008" b="14128"/>
          <a:stretch/>
        </p:blipFill>
        <p:spPr bwMode="auto">
          <a:xfrm>
            <a:off x="253481" y="1981200"/>
            <a:ext cx="8203843" cy="160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36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Vanilla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X(0) ,as input gives the output h(0) which together with X(1) forms the input for the next step. This continues and hence the current state at time t is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b="1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170876"/>
              </p:ext>
            </p:extLst>
          </p:nvPr>
        </p:nvGraphicFramePr>
        <p:xfrm>
          <a:off x="2667000" y="3048000"/>
          <a:ext cx="20637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Equation" r:id="rId3" imgW="952200" imgH="228600" progId="Equation.3">
                  <p:embed/>
                </p:oleObj>
              </mc:Choice>
              <mc:Fallback>
                <p:oleObj name="Equation" r:id="rId3" imgW="95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000" y="3048000"/>
                        <a:ext cx="20637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2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447800"/>
            <a:ext cx="8153400" cy="49413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Looking closely, RNN’s are so, as they have </a:t>
            </a:r>
          </a:p>
          <a:p>
            <a:r>
              <a:rPr lang="en-US" sz="2800" dirty="0" smtClean="0"/>
              <a:t>Distributed </a:t>
            </a:r>
            <a:r>
              <a:rPr lang="en-US" sz="2800" dirty="0"/>
              <a:t>hidden </a:t>
            </a:r>
            <a:r>
              <a:rPr lang="en-US" sz="2800" dirty="0" smtClean="0"/>
              <a:t>states </a:t>
            </a:r>
            <a:r>
              <a:rPr lang="en-US" sz="2800" dirty="0"/>
              <a:t>that </a:t>
            </a:r>
            <a:r>
              <a:rPr lang="en-US" sz="2800" dirty="0" smtClean="0"/>
              <a:t>allow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    them </a:t>
            </a:r>
            <a:r>
              <a:rPr lang="en-US" sz="2800" dirty="0"/>
              <a:t>to store a lot of </a:t>
            </a:r>
            <a:r>
              <a:rPr lang="en-US" sz="2800" dirty="0" smtClean="0"/>
              <a:t>information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about </a:t>
            </a:r>
            <a:r>
              <a:rPr lang="en-US" sz="2800" dirty="0"/>
              <a:t>the past </a:t>
            </a:r>
            <a:r>
              <a:rPr lang="en-US" sz="2800" dirty="0" smtClean="0"/>
              <a:t>efficiently.</a:t>
            </a:r>
          </a:p>
          <a:p>
            <a:pPr marL="0" indent="0">
              <a:buNone/>
            </a:pPr>
            <a:r>
              <a:rPr lang="en-US" sz="2800" dirty="0"/>
              <a:t>Activation function will give it the </a:t>
            </a:r>
            <a:r>
              <a:rPr lang="en-US" sz="2800" dirty="0" smtClean="0"/>
              <a:t>form</a:t>
            </a:r>
          </a:p>
          <a:p>
            <a:pPr marL="0" indent="0">
              <a:buNone/>
            </a:pPr>
            <a:r>
              <a:rPr lang="en-US" sz="2800" dirty="0" smtClean="0"/>
              <a:t> as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/>
              <a:t>Whh</a:t>
            </a:r>
            <a:r>
              <a:rPr lang="en-US" sz="2800" dirty="0" smtClean="0"/>
              <a:t> is the weight at previous hidden state</a:t>
            </a:r>
          </a:p>
          <a:p>
            <a:pPr marL="0" indent="0">
              <a:buNone/>
            </a:pPr>
            <a:r>
              <a:rPr lang="en-US" sz="2800" dirty="0" err="1" smtClean="0"/>
              <a:t>Whx</a:t>
            </a:r>
            <a:r>
              <a:rPr lang="en-US" sz="2800" dirty="0" smtClean="0"/>
              <a:t> is the weight at current input state</a:t>
            </a:r>
          </a:p>
          <a:p>
            <a:pPr marL="0" indent="0">
              <a:buNone/>
            </a:pPr>
            <a:r>
              <a:rPr lang="en-US" sz="2800" dirty="0" err="1" smtClean="0"/>
              <a:t>tanh</a:t>
            </a:r>
            <a:r>
              <a:rPr lang="en-US" sz="2800" dirty="0" smtClean="0"/>
              <a:t> is the activation function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7" t="24094" r="15564" b="11776"/>
          <a:stretch/>
        </p:blipFill>
        <p:spPr bwMode="auto">
          <a:xfrm>
            <a:off x="6236672" y="1676400"/>
            <a:ext cx="2739296" cy="409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709412"/>
              </p:ext>
            </p:extLst>
          </p:nvPr>
        </p:nvGraphicFramePr>
        <p:xfrm>
          <a:off x="1371600" y="3962400"/>
          <a:ext cx="39417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4" imgW="1688760" imgH="228600" progId="Equation.3">
                  <p:embed/>
                </p:oleObj>
              </mc:Choice>
              <mc:Fallback>
                <p:oleObj name="Equation" r:id="rId4" imgW="1688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962400"/>
                        <a:ext cx="39417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9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Inputs are given, output is stored and combines with next input and this cycle continues</a:t>
            </a:r>
            <a:r>
              <a:rPr lang="en-US" sz="3200" dirty="0" smtClean="0"/>
              <a:t>.</a:t>
            </a:r>
          </a:p>
          <a:p>
            <a:r>
              <a:rPr lang="en-US" sz="2800" dirty="0" smtClean="0"/>
              <a:t>For example Imagine Binary addition. It takes two inputs and provides one output. If it is in recurrence form , then 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3" t="34420" r="17907" b="25362"/>
          <a:stretch/>
        </p:blipFill>
        <p:spPr bwMode="auto">
          <a:xfrm>
            <a:off x="2209800" y="3328188"/>
            <a:ext cx="3051313" cy="261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98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09837"/>
            <a:ext cx="1866900" cy="2447925"/>
          </a:xfrm>
        </p:spPr>
      </p:pic>
    </p:spTree>
    <p:extLst>
      <p:ext uri="{BB962C8B-B14F-4D97-AF65-F5344CB8AC3E}">
        <p14:creationId xmlns:p14="http://schemas.microsoft.com/office/powerpoint/2010/main" val="12269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r>
              <a:rPr lang="en-US" dirty="0" smtClean="0"/>
              <a:t>-Distances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Distance (similarity) measure - value indicating how similar data points are 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Distances</a:t>
            </a:r>
            <a:r>
              <a:rPr lang="en-US" dirty="0"/>
              <a:t>:</a:t>
            </a:r>
          </a:p>
          <a:p>
            <a:r>
              <a:rPr lang="en-US" dirty="0"/>
              <a:t>for all objects 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,B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</a:t>
            </a:r>
            <a:r>
              <a:rPr lang="en-US" dirty="0"/>
              <a:t> 0,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)=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</a:t>
            </a:r>
          </a:p>
          <a:p>
            <a:r>
              <a:rPr lang="en-US" dirty="0"/>
              <a:t>for any object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 = 0</a:t>
            </a:r>
          </a:p>
          <a:p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</a:t>
            </a:r>
            <a:r>
              <a:rPr lang="en-US" dirty="0"/>
              <a:t>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dirty="0"/>
              <a:t>) +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dirty="0"/>
              <a:t>,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r>
              <a:rPr lang="en-US" dirty="0" smtClean="0"/>
              <a:t>-Distances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Distance measures:</a:t>
            </a:r>
          </a:p>
          <a:p>
            <a:r>
              <a:rPr lang="en-US" dirty="0" smtClean="0"/>
              <a:t>The vectors(instances) are assumed to be present in an Euclidean space like        . </a:t>
            </a:r>
          </a:p>
          <a:p>
            <a:endParaRPr lang="en-US" dirty="0" smtClean="0"/>
          </a:p>
          <a:p>
            <a:r>
              <a:rPr lang="en-US" dirty="0" smtClean="0"/>
              <a:t>Euclidean</a:t>
            </a:r>
            <a:r>
              <a:rPr lang="en-US" dirty="0"/>
              <a:t>: 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795399"/>
              </p:ext>
            </p:extLst>
          </p:nvPr>
        </p:nvGraphicFramePr>
        <p:xfrm>
          <a:off x="2209800" y="3733800"/>
          <a:ext cx="30155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3" imgW="1574640" imgH="596880" progId="Equation.3">
                  <p:embed/>
                </p:oleObj>
              </mc:Choice>
              <mc:Fallback>
                <p:oleObj name="Equation" r:id="rId3" imgW="1574640" imgH="596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3733800"/>
                        <a:ext cx="3015575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864500"/>
              </p:ext>
            </p:extLst>
          </p:nvPr>
        </p:nvGraphicFramePr>
        <p:xfrm>
          <a:off x="3810000" y="2286000"/>
          <a:ext cx="381000" cy="40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5" imgW="228600" imgH="241200" progId="Equation.3">
                  <p:embed/>
                </p:oleObj>
              </mc:Choice>
              <mc:Fallback>
                <p:oleObj name="Equation" r:id="rId5" imgW="2286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0" y="2286000"/>
                        <a:ext cx="381000" cy="402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765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this method, all training examples are stored. Whenever a query instances arrives, it is compared with every stored for the distance and based on chosen k, a local group is arrived at before interpolation.</a:t>
            </a:r>
          </a:p>
          <a:p>
            <a:r>
              <a:rPr lang="en-US" dirty="0" smtClean="0"/>
              <a:t>So, the issues are storing, retrieving, distance calculation , speed.</a:t>
            </a:r>
          </a:p>
          <a:p>
            <a:r>
              <a:rPr lang="en-US" dirty="0" smtClean="0"/>
              <a:t>Another major issue is that the Distance is based on all the attributes/features of the instance. When we have a large number of features and if only a few are relevant, we could have errors. This is termed as </a:t>
            </a:r>
            <a:r>
              <a:rPr lang="en-US" i="1" dirty="0" smtClean="0"/>
              <a:t>Curse of Dimensionality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Curse of Dimensionality is addressed sometimes by weighting the axes using validation methods.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0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562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KNN</a:t>
            </a:r>
            <a:r>
              <a:rPr lang="en-US" dirty="0"/>
              <a:t> is a </a:t>
            </a:r>
            <a:r>
              <a:rPr lang="en-US" b="1" dirty="0"/>
              <a:t>non-parametric, lazy </a:t>
            </a:r>
            <a:r>
              <a:rPr lang="en-US" dirty="0"/>
              <a:t>learning algorithm based on feature similarity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shape of this decision surface induced by </a:t>
            </a:r>
            <a:r>
              <a:rPr lang="en-US" dirty="0" smtClean="0"/>
              <a:t>1-NEAREST NEIGHBOUR over </a:t>
            </a:r>
            <a:r>
              <a:rPr lang="en-US" dirty="0"/>
              <a:t>the entire instance space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decision surface is a combination </a:t>
            </a:r>
            <a:r>
              <a:rPr lang="en-US" dirty="0" smtClean="0"/>
              <a:t>of convex </a:t>
            </a:r>
            <a:r>
              <a:rPr lang="en-US" dirty="0" err="1"/>
              <a:t>polyhedra</a:t>
            </a:r>
            <a:r>
              <a:rPr lang="en-US" dirty="0"/>
              <a:t> surrounding each of the training examples.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every </a:t>
            </a:r>
            <a:r>
              <a:rPr lang="en-US" dirty="0" smtClean="0"/>
              <a:t>training example</a:t>
            </a:r>
            <a:r>
              <a:rPr lang="en-US" dirty="0"/>
              <a:t>, the polyhedron indicates the set of query points whose </a:t>
            </a:r>
            <a:r>
              <a:rPr lang="en-US" dirty="0" smtClean="0"/>
              <a:t>classification will </a:t>
            </a:r>
            <a:r>
              <a:rPr lang="en-US" dirty="0"/>
              <a:t>be completely determined by that training example. </a:t>
            </a:r>
            <a:endParaRPr lang="en-US" dirty="0" smtClean="0"/>
          </a:p>
          <a:p>
            <a:r>
              <a:rPr lang="en-US" dirty="0" smtClean="0"/>
              <a:t>Query </a:t>
            </a:r>
            <a:r>
              <a:rPr lang="en-US" dirty="0"/>
              <a:t>points outside </a:t>
            </a:r>
            <a:r>
              <a:rPr lang="en-US" dirty="0" smtClean="0"/>
              <a:t>the polyhedron </a:t>
            </a:r>
            <a:r>
              <a:rPr lang="en-US" dirty="0"/>
              <a:t>are closer to some other training example. This kind of diagram </a:t>
            </a:r>
            <a:r>
              <a:rPr lang="en-US" dirty="0" smtClean="0"/>
              <a:t>is often </a:t>
            </a:r>
            <a:r>
              <a:rPr lang="en-US" dirty="0"/>
              <a:t>called the </a:t>
            </a:r>
            <a:r>
              <a:rPr lang="en-US" dirty="0" err="1"/>
              <a:t>Voronoi</a:t>
            </a:r>
            <a:r>
              <a:rPr lang="en-US" dirty="0"/>
              <a:t> </a:t>
            </a:r>
            <a:r>
              <a:rPr lang="en-US" b="1" i="1" dirty="0"/>
              <a:t>diagram </a:t>
            </a:r>
            <a:r>
              <a:rPr lang="en-US" dirty="0"/>
              <a:t>of the set of training examples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t="26812" r="34916" b="44746"/>
          <a:stretch/>
        </p:blipFill>
        <p:spPr bwMode="auto">
          <a:xfrm>
            <a:off x="2438400" y="1362159"/>
            <a:ext cx="5059017" cy="199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10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Example1 : Suppose the Famous Iris flower data is used in packages like R, Python. We might get outputs like the following</a:t>
            </a:r>
          </a:p>
          <a:p>
            <a:endParaRPr lang="en-US" dirty="0"/>
          </a:p>
        </p:txBody>
      </p:sp>
      <p:pic>
        <p:nvPicPr>
          <p:cNvPr id="5" name="Picture 4" descr="https://s3-ap-south-1.amazonaws.com/av-blog-media/wp-content/uploads/2018/03/Screen-Shot-2018-03-21-at-3.02.43-PM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514600"/>
            <a:ext cx="6858000" cy="337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79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Example3:</a:t>
            </a:r>
          </a:p>
          <a:p>
            <a:r>
              <a:rPr lang="en-US" sz="2000" dirty="0"/>
              <a:t>Suppose we wish to find out the size of </a:t>
            </a:r>
            <a:endParaRPr lang="en-US" sz="2000" dirty="0" smtClean="0"/>
          </a:p>
          <a:p>
            <a:r>
              <a:rPr lang="en-US" sz="2000" dirty="0" smtClean="0"/>
              <a:t>t </a:t>
            </a:r>
            <a:r>
              <a:rPr lang="en-US" sz="2000" dirty="0"/>
              <a:t>shirt of a person based on </a:t>
            </a:r>
            <a:r>
              <a:rPr lang="en-US" sz="2000" dirty="0" smtClean="0"/>
              <a:t>his  height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and weight, based on the following data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4778"/>
              </p:ext>
            </p:extLst>
          </p:nvPr>
        </p:nvGraphicFramePr>
        <p:xfrm>
          <a:off x="5029200" y="304800"/>
          <a:ext cx="2456325" cy="5398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0611"/>
                <a:gridCol w="770611"/>
                <a:gridCol w="915103"/>
              </a:tblGrid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Height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Weight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T-Shirt Size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158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158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59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158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63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59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60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163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60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119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163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61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64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163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64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119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165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61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165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62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165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65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65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168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66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63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64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238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170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68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119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  <a:tr h="119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161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?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2369" marR="42369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4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5879</TotalTime>
  <Words>1602</Words>
  <Application>Microsoft Office PowerPoint</Application>
  <PresentationFormat>On-screen Show (4:3)</PresentationFormat>
  <Paragraphs>328</Paragraphs>
  <Slides>36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Equity</vt:lpstr>
      <vt:lpstr>Equation</vt:lpstr>
      <vt:lpstr>Good morning</vt:lpstr>
      <vt:lpstr>Instance Based Learning</vt:lpstr>
      <vt:lpstr>knn</vt:lpstr>
      <vt:lpstr>Knn-Distances</vt:lpstr>
      <vt:lpstr>Knn-Distances</vt:lpstr>
      <vt:lpstr>knn</vt:lpstr>
      <vt:lpstr>knn</vt:lpstr>
      <vt:lpstr>knn</vt:lpstr>
      <vt:lpstr>knn</vt:lpstr>
      <vt:lpstr>knn</vt:lpstr>
      <vt:lpstr>Good morning</vt:lpstr>
      <vt:lpstr>Locally weighted regression</vt:lpstr>
      <vt:lpstr>Locally weighted regression</vt:lpstr>
      <vt:lpstr>Locally weighted regression</vt:lpstr>
      <vt:lpstr>Locally weighted regression</vt:lpstr>
      <vt:lpstr>Locally weighted regression</vt:lpstr>
      <vt:lpstr>Locally weighted regression</vt:lpstr>
      <vt:lpstr>Locally weighted regression</vt:lpstr>
      <vt:lpstr>Locally weighted regression</vt:lpstr>
      <vt:lpstr>Locally weighted regression</vt:lpstr>
      <vt:lpstr>Locally weighted regression</vt:lpstr>
      <vt:lpstr>Locally weighted regression</vt:lpstr>
      <vt:lpstr>Locally weighted regression</vt:lpstr>
      <vt:lpstr>Locally weighted regression</vt:lpstr>
      <vt:lpstr>Good morning</vt:lpstr>
      <vt:lpstr>Radial Basis Function</vt:lpstr>
      <vt:lpstr>Radial Basis function</vt:lpstr>
      <vt:lpstr>Radial Basis Function</vt:lpstr>
      <vt:lpstr>Radial Basis Function network</vt:lpstr>
      <vt:lpstr>Good morning</vt:lpstr>
      <vt:lpstr>RNN</vt:lpstr>
      <vt:lpstr>Vanilla RNN</vt:lpstr>
      <vt:lpstr>Vanilla RNN</vt:lpstr>
      <vt:lpstr>RNN</vt:lpstr>
      <vt:lpstr>RNN</vt:lpstr>
      <vt:lpstr>Good morning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morning</dc:title>
  <dc:creator>Administrator</dc:creator>
  <cp:lastModifiedBy>Administrator</cp:lastModifiedBy>
  <cp:revision>42</cp:revision>
  <dcterms:created xsi:type="dcterms:W3CDTF">2006-08-16T00:00:00Z</dcterms:created>
  <dcterms:modified xsi:type="dcterms:W3CDTF">2020-02-02T04:00:23Z</dcterms:modified>
</cp:coreProperties>
</file>